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72" r:id="rId3"/>
    <p:sldId id="273" r:id="rId4"/>
    <p:sldId id="260" r:id="rId5"/>
    <p:sldId id="271" r:id="rId6"/>
    <p:sldId id="274" r:id="rId7"/>
    <p:sldId id="277" r:id="rId8"/>
  </p:sldIdLst>
  <p:sldSz cx="12192000" cy="6858000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33FF"/>
    <a:srgbClr val="66FF33"/>
    <a:srgbClr val="FF3300"/>
    <a:srgbClr val="33CCFF"/>
    <a:srgbClr val="FF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8" y="14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28ED9-F31A-4142-832E-EA2DE1503FC4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1800" cy="450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5127A-63F3-4150-A7F5-50A77A67264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75C27-34A9-489F-983F-495326E20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EBE18D-B74B-4C4E-B141-66560F393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49095D-24D7-4D98-BA20-F3D5D96E8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8EE13D-D634-4947-8F28-3D0441104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4739AA-1357-4E26-84F9-5A4A9081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82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BA8D4-8CBE-40D9-95E7-62B456BA8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CFE6FC9-33AE-4A29-A752-978C6DBEE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48582E-E7A5-4DDD-92DD-A6D810E9E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912F89-FBD5-428A-B3FC-322DBE40A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FA0783-16A8-4BAB-AE5F-F5C9699E0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230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42367C9-9710-4145-9C06-D5DE707A5F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A185792-550D-488B-90EA-B2486A29B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11C8CF-5B97-422E-A64C-480337891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379B91-BEE3-4CBA-8CE9-020F69CE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9FDD22-5158-4EC1-A44B-CD864891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307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2E2869-4282-43C7-8BDB-B6AE1D9DF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B3038D-D97D-4BE1-9CF0-A35F8EA7A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136809-37C7-4104-B527-5D6F0A76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8E4499-D641-418B-B698-52AD0267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16295E-C0CC-40AF-AE03-9E055A5E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0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EE0313-4C1B-44AE-B7C1-B00C78F5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DC75AE-F665-4827-AC5B-CADD09D50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F4CDA-8316-4FF4-B1A9-7C39FCEA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7CD204-7CEC-4851-84D1-28D0A3AA0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3F76A4-E46F-4E6A-BE6B-7F631BBE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22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2CAE58-26CF-4E19-BB22-E4ECC587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C2860E-6A70-498C-A6F7-DFF05B38D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BE71C04-C942-49B4-8A6C-5143F3400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A49C30-0D37-4E39-BBDD-9EABA397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621F97-3C66-4439-B069-1039B3A8D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0CE06F5-74DD-415E-8250-305E8AE46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46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AE16AD-1FAA-42C4-8C55-44F62DD0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7221278-E0E8-40EC-9A18-78445795D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C19AA81-998F-452E-A604-E293B34E9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18D5FC2-D550-4F81-8E77-F5937C2A5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B70C31-AA0E-41B8-9FEA-82E538254C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D2A911D-5DDD-4567-BFBE-A0A5B907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6CAC6BF-B7A7-49C2-8096-A67044AF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B11B5B7-3EAE-467F-9AAC-FE2E7FCD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30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D8147F-F6E5-4872-BB47-589504A24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983802B-A863-4D02-86E9-6CB37CD3E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1924665-13DA-414E-A831-0F888F535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6FF1416-572C-4D28-B1D7-81BCF2F3D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69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CDC3165-0440-4D29-ADC8-5D08A79E3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4ACED14-679D-4BD9-A7AB-C940778CA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3E1329F-F310-47B8-BC95-DE3462FA7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71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C1056-6394-47AE-8EAE-9FFDC7CA1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862874-C336-4435-BF3A-882CCD58A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DC3F1F-26C4-451F-AF99-2E8FDBF20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FD494B0-F3EB-44F9-BB32-90C65159B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361D5E-EF6D-402B-8E06-C8983FC04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9279EB-B05C-42EA-B83C-994443DED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261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58FDE2-B066-45D7-AC3A-0C3CDFC6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6968EC2-7A94-4243-8E27-B2F0591565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44EECD3-2A3D-4DAE-B3EC-2EF97A344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924D2F7-8B71-4BC7-92C7-113F3A38A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66355C-D920-47CA-8C31-4445F26E6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3093066-1E41-493D-9523-4A9D6C9F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6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70919C8-10B7-4D8A-B979-2EB731E26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82089C-5E3E-4952-BC8C-CFA8E33E2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47E41E-665E-454C-AE30-D48A30B93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D841-EFE5-4ED4-91F0-A33BAA230F68}" type="datetimeFigureOut">
              <a:rPr lang="nl-NL" smtClean="0"/>
              <a:pPr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F96C4D-9416-4444-BDE4-AF81D08F7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91D264-166E-45C0-AB4A-66B7D35B1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7AC6A-51CB-4AF4-BF6D-C08FD9F3B20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63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0"/>
          <p:cNvGrpSpPr/>
          <p:nvPr/>
        </p:nvGrpSpPr>
        <p:grpSpPr>
          <a:xfrm>
            <a:off x="-1364354" y="0"/>
            <a:ext cx="13238173" cy="6858000"/>
            <a:chOff x="-1107650" y="-94171"/>
            <a:chExt cx="9928630" cy="585663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107650" y="-94171"/>
              <a:ext cx="9928630" cy="5856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44" name="WordArt 4"/>
            <p:cNvSpPr>
              <a:spLocks noChangeArrowheads="1" noChangeShapeType="1" noTextEdit="1"/>
            </p:cNvSpPr>
            <p:nvPr/>
          </p:nvSpPr>
          <p:spPr bwMode="auto">
            <a:xfrm rot="21410273">
              <a:off x="1486327" y="3490138"/>
              <a:ext cx="3856014" cy="913325"/>
            </a:xfrm>
            <a:prstGeom prst="rect">
              <a:avLst/>
            </a:prstGeom>
            <a:ln>
              <a:noFill/>
            </a:ln>
          </p:spPr>
          <p:txBody>
            <a:bodyPr wrap="none" fromWordArt="1">
              <a:prstTxWarp prst="textCanDown">
                <a:avLst>
                  <a:gd name="adj" fmla="val 33333"/>
                </a:avLst>
              </a:prstTxWarp>
            </a:bodyPr>
            <a:lstStyle/>
            <a:p>
              <a:pPr algn="ctr" rtl="0"/>
              <a:endParaRPr lang="nl-NL" sz="24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Times New Roman"/>
              </a:endParaRPr>
            </a:p>
          </p:txBody>
        </p:sp>
        <p:sp>
          <p:nvSpPr>
            <p:cNvPr id="35845" name="WordArt 5"/>
            <p:cNvSpPr>
              <a:spLocks noChangeArrowheads="1" noChangeShapeType="1" noTextEdit="1"/>
            </p:cNvSpPr>
            <p:nvPr/>
          </p:nvSpPr>
          <p:spPr bwMode="auto">
            <a:xfrm rot="298683">
              <a:off x="930150" y="796203"/>
              <a:ext cx="3336537" cy="3106567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0"/>
              <a:endParaRPr lang="nl-NL" sz="12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endParaRPr>
            </a:p>
          </p:txBody>
        </p:sp>
      </p:grpSp>
      <p:sp>
        <p:nvSpPr>
          <p:cNvPr id="6" name="Tekstvak 5"/>
          <p:cNvSpPr txBox="1"/>
          <p:nvPr/>
        </p:nvSpPr>
        <p:spPr>
          <a:xfrm>
            <a:off x="575387" y="188641"/>
            <a:ext cx="1080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/>
              <a:t>Inloopavond 7 Maart 2022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371530" y="2679905"/>
            <a:ext cx="127621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schemeClr val="bg1"/>
                </a:solidFill>
              </a:rPr>
              <a:t>Ontwikkelaar BHM,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schemeClr val="bg1"/>
                </a:solidFill>
              </a:rPr>
              <a:t>Gemeente Houten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schemeClr val="bg1"/>
                </a:solidFill>
              </a:rPr>
              <a:t>Coöperaties Duurzaam Eiland en - Opgewekt Houten,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schemeClr val="bg1"/>
                </a:solidFill>
              </a:rPr>
              <a:t>Chint,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schemeClr val="bg1"/>
                </a:solidFill>
              </a:rPr>
              <a:t>Landschapsarchitect.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812426" y="1505896"/>
            <a:ext cx="3528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solidFill>
                  <a:schemeClr val="bg1"/>
                </a:solidFill>
              </a:rPr>
              <a:t> Voorstel rondje.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79711EAF-F9F7-4215-8BCC-2D03473593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772" y="56955"/>
            <a:ext cx="4705265" cy="2138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77" y="-626302"/>
            <a:ext cx="12192000" cy="8705589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1043354" y="4407878"/>
            <a:ext cx="10468706" cy="797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589874" y="2120874"/>
            <a:ext cx="6725319" cy="602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460427" y="2649616"/>
            <a:ext cx="10230875" cy="1402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838200" y="2649617"/>
            <a:ext cx="10673860" cy="2168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Meeste aantal punten behaald van de alle aanvragen.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4400" b="1" dirty="0">
              <a:ea typeface="+mj-ea"/>
              <a:cs typeface="+mj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Maximale</a:t>
            </a:r>
            <a:r>
              <a:rPr kumimoji="0" lang="nl-NL" sz="4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beoordeling  100% score!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4400" b="1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4400" b="1" baseline="0" dirty="0">
                <a:ea typeface="+mj-ea"/>
                <a:cs typeface="+mj-cs"/>
              </a:rPr>
              <a:t>Kan en mag nu een vergunningsaanvraag indienen.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33C418D-6D11-431A-8519-7C1FAA4D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+mn-lt"/>
              </a:rPr>
              <a:t>Plan is geselecteerd.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12795B8-FAC5-4980-B57A-AE30CB3D6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169" y="-290100"/>
            <a:ext cx="4155831" cy="188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53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77" y="-626302"/>
            <a:ext cx="12192000" cy="8705589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1043354" y="4407878"/>
            <a:ext cx="10468706" cy="797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589874" y="2120874"/>
            <a:ext cx="6725319" cy="602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460427" y="2649616"/>
            <a:ext cx="10230875" cy="1402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569928" y="2391858"/>
            <a:ext cx="10832120" cy="3602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Agrarische doorsteek.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Wandelgebied</a:t>
            </a:r>
            <a:r>
              <a:rPr kumimoji="0" lang="nl-NL" sz="4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toegankelijkheid.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4400" b="1" dirty="0">
                <a:solidFill>
                  <a:prstClr val="black"/>
                </a:solidFill>
                <a:latin typeface="Calibri"/>
              </a:rPr>
              <a:t>Afstemming van de beplanting.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4400" b="1" dirty="0">
                <a:solidFill>
                  <a:prstClr val="black"/>
                </a:solidFill>
                <a:latin typeface="Calibri"/>
              </a:rPr>
              <a:t>Beheersplan.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Participatie.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33C418D-6D11-431A-8519-7C1FAA4D1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240"/>
            <a:ext cx="10515600" cy="1325563"/>
          </a:xfrm>
        </p:spPr>
        <p:txBody>
          <a:bodyPr/>
          <a:lstStyle/>
          <a:p>
            <a:r>
              <a:rPr lang="nl-NL" b="1" dirty="0">
                <a:latin typeface="+mn-lt"/>
              </a:rPr>
              <a:t>Keukentafel gesprekken.</a:t>
            </a:r>
            <a:br>
              <a:rPr lang="nl-NL" b="1" dirty="0">
                <a:latin typeface="+mn-lt"/>
              </a:rPr>
            </a:br>
            <a:endParaRPr lang="nl-NL" b="1" dirty="0">
              <a:latin typeface="+mn-lt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12795B8-FAC5-4980-B57A-AE30CB3D6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157" y="-186337"/>
            <a:ext cx="4705265" cy="213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69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77" y="-626302"/>
            <a:ext cx="12192000" cy="8705589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1043354" y="4407878"/>
            <a:ext cx="10468706" cy="797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589874" y="2120874"/>
            <a:ext cx="6725319" cy="602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460427" y="2649616"/>
            <a:ext cx="10230875" cy="1402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838200" y="2649617"/>
            <a:ext cx="10673860" cy="2168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Met elkaar</a:t>
            </a:r>
            <a:r>
              <a:rPr kumimoji="0" lang="nl-NL" sz="4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in gesprek gaan over de wensen en de zorgen.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4400" b="1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4400" b="1" baseline="0" dirty="0">
                <a:ea typeface="+mj-ea"/>
                <a:cs typeface="+mj-cs"/>
              </a:rPr>
              <a:t>Want we kunnen er alleen samen een mooi en gewenst project </a:t>
            </a:r>
            <a:r>
              <a:rPr lang="nl-NL" sz="4400" b="1" dirty="0">
                <a:ea typeface="+mj-ea"/>
                <a:cs typeface="+mj-cs"/>
              </a:rPr>
              <a:t>van maken</a:t>
            </a:r>
            <a:r>
              <a:rPr lang="nl-NL" sz="4400" b="1" baseline="0" dirty="0">
                <a:ea typeface="+mj-ea"/>
                <a:cs typeface="+mj-cs"/>
              </a:rPr>
              <a:t>.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33C418D-6D11-431A-8519-7C1FAA4D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+mn-lt"/>
              </a:rPr>
              <a:t>Doel van de avond.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12795B8-FAC5-4980-B57A-AE30CB3D6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157" y="-186337"/>
            <a:ext cx="4705265" cy="2138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77" y="-626302"/>
            <a:ext cx="12192000" cy="8705589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1043354" y="4407878"/>
            <a:ext cx="10468706" cy="797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589874" y="2120874"/>
            <a:ext cx="6725319" cy="602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460427" y="2649616"/>
            <a:ext cx="10230875" cy="1402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838200" y="2649617"/>
            <a:ext cx="10673860" cy="2168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Planning van het project door BHM</a:t>
            </a:r>
            <a:r>
              <a:rPr lang="nl-NL" sz="4400" b="1" baseline="0" dirty="0">
                <a:ea typeface="+mj-ea"/>
                <a:cs typeface="+mj-cs"/>
              </a:rPr>
              <a:t>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4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Presentatie landschapsarchitect.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4400" b="1" noProof="0" dirty="0">
                <a:ea typeface="+mj-ea"/>
                <a:cs typeface="+mj-cs"/>
              </a:rPr>
              <a:t>Uiteenzetting aan de tafels.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4400" b="1" noProof="0" dirty="0">
                <a:ea typeface="+mj-ea"/>
                <a:cs typeface="+mj-cs"/>
              </a:rPr>
              <a:t>Vragen.</a:t>
            </a:r>
          </a:p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4400" b="1" noProof="0" dirty="0">
                <a:ea typeface="+mj-ea"/>
                <a:cs typeface="+mj-cs"/>
              </a:rPr>
              <a:t>Afsluiting.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33C418D-6D11-431A-8519-7C1FAA4D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+mn-lt"/>
              </a:rPr>
              <a:t>Programma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12795B8-FAC5-4980-B57A-AE30CB3D6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157" y="-186337"/>
            <a:ext cx="4705265" cy="213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8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390" y="-426779"/>
            <a:ext cx="12192000" cy="8705589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1043354" y="4407878"/>
            <a:ext cx="10468706" cy="797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589874" y="2120874"/>
            <a:ext cx="6725319" cy="602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460427" y="2649616"/>
            <a:ext cx="10230875" cy="1402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33C418D-6D11-431A-8519-7C1FAA4D1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58532" y="-368533"/>
            <a:ext cx="10515600" cy="1325563"/>
          </a:xfrm>
        </p:spPr>
        <p:txBody>
          <a:bodyPr>
            <a:normAutofit/>
          </a:bodyPr>
          <a:lstStyle/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3200" b="1" kern="1200" dirty="0">
                <a:solidFill>
                  <a:prstClr val="black"/>
                </a:solidFill>
                <a:latin typeface="+mn-lt"/>
              </a:rPr>
              <a:t>Tijdslijn omgevingsvergunningstraject 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12795B8-FAC5-4980-B57A-AE30CB3D6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73" y="-150539"/>
            <a:ext cx="4705265" cy="2138230"/>
          </a:xfrm>
          <a:prstGeom prst="rect">
            <a:avLst/>
          </a:prstGeom>
        </p:spPr>
      </p:pic>
      <p:cxnSp>
        <p:nvCxnSpPr>
          <p:cNvPr id="10" name="Straight Connector 8">
            <a:extLst>
              <a:ext uri="{FF2B5EF4-FFF2-40B4-BE49-F238E27FC236}">
                <a16:creationId xmlns:a16="http://schemas.microsoft.com/office/drawing/2014/main" id="{0F26B689-C08C-4B53-87AB-8D5BD6E8B09C}"/>
              </a:ext>
            </a:extLst>
          </p:cNvPr>
          <p:cNvCxnSpPr>
            <a:cxnSpLocks/>
          </p:cNvCxnSpPr>
          <p:nvPr/>
        </p:nvCxnSpPr>
        <p:spPr>
          <a:xfrm>
            <a:off x="856301" y="3911991"/>
            <a:ext cx="10921027" cy="7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ircle: Hollow 10">
            <a:extLst>
              <a:ext uri="{FF2B5EF4-FFF2-40B4-BE49-F238E27FC236}">
                <a16:creationId xmlns:a16="http://schemas.microsoft.com/office/drawing/2014/main" id="{D747EBFC-7DF1-48BD-BF1B-9E8558241C3C}"/>
              </a:ext>
            </a:extLst>
          </p:cNvPr>
          <p:cNvSpPr/>
          <p:nvPr/>
        </p:nvSpPr>
        <p:spPr>
          <a:xfrm>
            <a:off x="3968763" y="3641646"/>
            <a:ext cx="516835" cy="540689"/>
          </a:xfrm>
          <a:prstGeom prst="don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chemeClr val="tx1"/>
              </a:solidFill>
            </a:endParaRPr>
          </a:p>
        </p:txBody>
      </p:sp>
      <p:sp>
        <p:nvSpPr>
          <p:cNvPr id="13" name="Circle: Hollow 19">
            <a:extLst>
              <a:ext uri="{FF2B5EF4-FFF2-40B4-BE49-F238E27FC236}">
                <a16:creationId xmlns:a16="http://schemas.microsoft.com/office/drawing/2014/main" id="{8C98EFDB-6D2F-4493-A3A7-08D223D7D65D}"/>
              </a:ext>
            </a:extLst>
          </p:cNvPr>
          <p:cNvSpPr/>
          <p:nvPr/>
        </p:nvSpPr>
        <p:spPr>
          <a:xfrm>
            <a:off x="7131138" y="3655672"/>
            <a:ext cx="516835" cy="540689"/>
          </a:xfrm>
          <a:prstGeom prst="don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chemeClr val="tx1"/>
              </a:solidFill>
            </a:endParaRPr>
          </a:p>
        </p:txBody>
      </p:sp>
      <p:sp>
        <p:nvSpPr>
          <p:cNvPr id="14" name="TextBox 20">
            <a:extLst>
              <a:ext uri="{FF2B5EF4-FFF2-40B4-BE49-F238E27FC236}">
                <a16:creationId xmlns:a16="http://schemas.microsoft.com/office/drawing/2014/main" id="{C21B4285-DC32-41EA-82CC-AA938743D477}"/>
              </a:ext>
            </a:extLst>
          </p:cNvPr>
          <p:cNvSpPr txBox="1"/>
          <p:nvPr/>
        </p:nvSpPr>
        <p:spPr>
          <a:xfrm>
            <a:off x="6641298" y="4866143"/>
            <a:ext cx="1513556" cy="830997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/>
              <a:t>SDE++ </a:t>
            </a:r>
          </a:p>
          <a:p>
            <a:pPr algn="ctr"/>
            <a:r>
              <a:rPr lang="nl-NL" sz="2400" b="1" dirty="0"/>
              <a:t>aanvragen</a:t>
            </a:r>
          </a:p>
        </p:txBody>
      </p:sp>
      <p:sp>
        <p:nvSpPr>
          <p:cNvPr id="15" name="Circle: Hollow 21">
            <a:extLst>
              <a:ext uri="{FF2B5EF4-FFF2-40B4-BE49-F238E27FC236}">
                <a16:creationId xmlns:a16="http://schemas.microsoft.com/office/drawing/2014/main" id="{423E2D25-966E-4FC2-8570-2B45AA0CF669}"/>
              </a:ext>
            </a:extLst>
          </p:cNvPr>
          <p:cNvSpPr/>
          <p:nvPr/>
        </p:nvSpPr>
        <p:spPr>
          <a:xfrm>
            <a:off x="844968" y="3634383"/>
            <a:ext cx="516835" cy="540689"/>
          </a:xfrm>
          <a:prstGeom prst="don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chemeClr val="tx1"/>
              </a:solidFill>
            </a:endParaRPr>
          </a:p>
        </p:txBody>
      </p:sp>
      <p:sp>
        <p:nvSpPr>
          <p:cNvPr id="16" name="TextBox 22">
            <a:extLst>
              <a:ext uri="{FF2B5EF4-FFF2-40B4-BE49-F238E27FC236}">
                <a16:creationId xmlns:a16="http://schemas.microsoft.com/office/drawing/2014/main" id="{84B17254-3ECD-402F-86E3-4611720816CE}"/>
              </a:ext>
            </a:extLst>
          </p:cNvPr>
          <p:cNvSpPr txBox="1"/>
          <p:nvPr/>
        </p:nvSpPr>
        <p:spPr>
          <a:xfrm>
            <a:off x="-44684" y="1985274"/>
            <a:ext cx="1864430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nl-NL" sz="2400" b="1" dirty="0"/>
              <a:t>Uitslag tender</a:t>
            </a:r>
          </a:p>
          <a:p>
            <a:pPr algn="ctr"/>
            <a:r>
              <a:rPr lang="nl-NL" sz="2400" b="1" dirty="0"/>
              <a:t>zonneweides </a:t>
            </a:r>
          </a:p>
        </p:txBody>
      </p:sp>
      <p:sp>
        <p:nvSpPr>
          <p:cNvPr id="17" name="Circle: Hollow 23">
            <a:extLst>
              <a:ext uri="{FF2B5EF4-FFF2-40B4-BE49-F238E27FC236}">
                <a16:creationId xmlns:a16="http://schemas.microsoft.com/office/drawing/2014/main" id="{CE7A6A0F-2B2A-438F-92F8-3C35BA3060F5}"/>
              </a:ext>
            </a:extLst>
          </p:cNvPr>
          <p:cNvSpPr/>
          <p:nvPr/>
        </p:nvSpPr>
        <p:spPr>
          <a:xfrm>
            <a:off x="2722448" y="3644394"/>
            <a:ext cx="516835" cy="540689"/>
          </a:xfrm>
          <a:prstGeom prst="don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chemeClr val="tx1"/>
              </a:solidFill>
            </a:endParaRPr>
          </a:p>
        </p:txBody>
      </p:sp>
      <p:sp>
        <p:nvSpPr>
          <p:cNvPr id="18" name="TextBox 25">
            <a:extLst>
              <a:ext uri="{FF2B5EF4-FFF2-40B4-BE49-F238E27FC236}">
                <a16:creationId xmlns:a16="http://schemas.microsoft.com/office/drawing/2014/main" id="{BB536B95-7259-480F-9354-69CA57226068}"/>
              </a:ext>
            </a:extLst>
          </p:cNvPr>
          <p:cNvSpPr txBox="1"/>
          <p:nvPr/>
        </p:nvSpPr>
        <p:spPr>
          <a:xfrm>
            <a:off x="3119668" y="4882045"/>
            <a:ext cx="2809521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/>
              <a:t>Algemene informatie- bijeenkomsten</a:t>
            </a:r>
          </a:p>
          <a:p>
            <a:pPr algn="ctr"/>
            <a:r>
              <a:rPr lang="nl-NL" sz="2400" b="1" dirty="0"/>
              <a:t>Houtenaren </a:t>
            </a:r>
          </a:p>
        </p:txBody>
      </p:sp>
      <p:sp>
        <p:nvSpPr>
          <p:cNvPr id="19" name="Circle: Hollow 32">
            <a:extLst>
              <a:ext uri="{FF2B5EF4-FFF2-40B4-BE49-F238E27FC236}">
                <a16:creationId xmlns:a16="http://schemas.microsoft.com/office/drawing/2014/main" id="{2E24E285-074E-4663-9FD8-FC235BFEA090}"/>
              </a:ext>
            </a:extLst>
          </p:cNvPr>
          <p:cNvSpPr/>
          <p:nvPr/>
        </p:nvSpPr>
        <p:spPr>
          <a:xfrm>
            <a:off x="1683573" y="3631706"/>
            <a:ext cx="520203" cy="540689"/>
          </a:xfrm>
          <a:prstGeom prst="don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chemeClr val="tx1"/>
              </a:solidFill>
            </a:endParaRPr>
          </a:p>
        </p:txBody>
      </p:sp>
      <p:cxnSp>
        <p:nvCxnSpPr>
          <p:cNvPr id="20" name="Straight Connector 33">
            <a:extLst>
              <a:ext uri="{FF2B5EF4-FFF2-40B4-BE49-F238E27FC236}">
                <a16:creationId xmlns:a16="http://schemas.microsoft.com/office/drawing/2014/main" id="{2605979B-1E4F-4E6A-9BC4-4324AD1CD2C1}"/>
              </a:ext>
            </a:extLst>
          </p:cNvPr>
          <p:cNvCxnSpPr>
            <a:cxnSpLocks/>
            <a:stCxn id="16" idx="2"/>
            <a:endCxn id="15" idx="0"/>
          </p:cNvCxnSpPr>
          <p:nvPr/>
        </p:nvCxnSpPr>
        <p:spPr>
          <a:xfrm>
            <a:off x="887531" y="3185603"/>
            <a:ext cx="215855" cy="44878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35">
            <a:extLst>
              <a:ext uri="{FF2B5EF4-FFF2-40B4-BE49-F238E27FC236}">
                <a16:creationId xmlns:a16="http://schemas.microsoft.com/office/drawing/2014/main" id="{83D67637-DD79-4B6B-92B3-525E2D5D2E05}"/>
              </a:ext>
            </a:extLst>
          </p:cNvPr>
          <p:cNvSpPr txBox="1"/>
          <p:nvPr/>
        </p:nvSpPr>
        <p:spPr>
          <a:xfrm>
            <a:off x="586091" y="4866143"/>
            <a:ext cx="203962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/>
              <a:t>Keukentafel gesprekken</a:t>
            </a:r>
          </a:p>
          <a:p>
            <a:pPr algn="ctr"/>
            <a:r>
              <a:rPr lang="nl-NL" sz="2400" b="1" dirty="0"/>
              <a:t>aanwonenden</a:t>
            </a:r>
          </a:p>
        </p:txBody>
      </p:sp>
      <p:cxnSp>
        <p:nvCxnSpPr>
          <p:cNvPr id="23" name="Straight Connector 36">
            <a:extLst>
              <a:ext uri="{FF2B5EF4-FFF2-40B4-BE49-F238E27FC236}">
                <a16:creationId xmlns:a16="http://schemas.microsoft.com/office/drawing/2014/main" id="{A4A95276-270F-46DD-BD95-AB6F9A091A06}"/>
              </a:ext>
            </a:extLst>
          </p:cNvPr>
          <p:cNvCxnSpPr>
            <a:cxnSpLocks/>
            <a:stCxn id="12" idx="2"/>
            <a:endCxn id="17" idx="0"/>
          </p:cNvCxnSpPr>
          <p:nvPr/>
        </p:nvCxnSpPr>
        <p:spPr>
          <a:xfrm>
            <a:off x="2980866" y="3006601"/>
            <a:ext cx="0" cy="637793"/>
          </a:xfrm>
          <a:prstGeom prst="line">
            <a:avLst/>
          </a:prstGeom>
          <a:ln w="38100">
            <a:solidFill>
              <a:srgbClr val="FF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37">
            <a:extLst>
              <a:ext uri="{FF2B5EF4-FFF2-40B4-BE49-F238E27FC236}">
                <a16:creationId xmlns:a16="http://schemas.microsoft.com/office/drawing/2014/main" id="{36333E51-268E-481F-AC89-F37B03D620A5}"/>
              </a:ext>
            </a:extLst>
          </p:cNvPr>
          <p:cNvCxnSpPr>
            <a:cxnSpLocks/>
            <a:stCxn id="19" idx="4"/>
            <a:endCxn id="22" idx="0"/>
          </p:cNvCxnSpPr>
          <p:nvPr/>
        </p:nvCxnSpPr>
        <p:spPr>
          <a:xfrm flipH="1">
            <a:off x="1605905" y="4172395"/>
            <a:ext cx="337770" cy="69374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ircle: Hollow 113">
            <a:extLst>
              <a:ext uri="{FF2B5EF4-FFF2-40B4-BE49-F238E27FC236}">
                <a16:creationId xmlns:a16="http://schemas.microsoft.com/office/drawing/2014/main" id="{E287E8F8-CD45-4FF6-91E2-261E9FD64004}"/>
              </a:ext>
            </a:extLst>
          </p:cNvPr>
          <p:cNvSpPr/>
          <p:nvPr/>
        </p:nvSpPr>
        <p:spPr>
          <a:xfrm>
            <a:off x="5571370" y="3638060"/>
            <a:ext cx="516835" cy="540689"/>
          </a:xfrm>
          <a:prstGeom prst="don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chemeClr val="tx1"/>
              </a:solidFill>
            </a:endParaRPr>
          </a:p>
        </p:txBody>
      </p:sp>
      <p:sp>
        <p:nvSpPr>
          <p:cNvPr id="26" name="TextBox 122">
            <a:extLst>
              <a:ext uri="{FF2B5EF4-FFF2-40B4-BE49-F238E27FC236}">
                <a16:creationId xmlns:a16="http://schemas.microsoft.com/office/drawing/2014/main" id="{2A33E3DD-3F9C-48F7-ADEB-253F255B81BB}"/>
              </a:ext>
            </a:extLst>
          </p:cNvPr>
          <p:cNvSpPr txBox="1"/>
          <p:nvPr/>
        </p:nvSpPr>
        <p:spPr>
          <a:xfrm>
            <a:off x="4939091" y="1854611"/>
            <a:ext cx="1758045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/>
              <a:t>Definitieve </a:t>
            </a:r>
          </a:p>
          <a:p>
            <a:pPr algn="ctr"/>
            <a:r>
              <a:rPr lang="nl-NL" sz="2400" b="1" dirty="0"/>
              <a:t>Vergunning</a:t>
            </a:r>
          </a:p>
          <a:p>
            <a:pPr algn="ctr"/>
            <a:r>
              <a:rPr lang="nl-NL" sz="2400" b="1" dirty="0"/>
              <a:t>verstrekking</a:t>
            </a:r>
          </a:p>
        </p:txBody>
      </p:sp>
      <p:sp>
        <p:nvSpPr>
          <p:cNvPr id="27" name="Circle: Hollow 77">
            <a:extLst>
              <a:ext uri="{FF2B5EF4-FFF2-40B4-BE49-F238E27FC236}">
                <a16:creationId xmlns:a16="http://schemas.microsoft.com/office/drawing/2014/main" id="{40843FB5-0922-4651-96E9-EFA092F227B9}"/>
              </a:ext>
            </a:extLst>
          </p:cNvPr>
          <p:cNvSpPr/>
          <p:nvPr/>
        </p:nvSpPr>
        <p:spPr>
          <a:xfrm>
            <a:off x="8714138" y="3645624"/>
            <a:ext cx="516835" cy="540689"/>
          </a:xfrm>
          <a:prstGeom prst="don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chemeClr val="tx1"/>
              </a:solidFill>
            </a:endParaRPr>
          </a:p>
        </p:txBody>
      </p:sp>
      <p:sp>
        <p:nvSpPr>
          <p:cNvPr id="28" name="TextBox 87">
            <a:extLst>
              <a:ext uri="{FF2B5EF4-FFF2-40B4-BE49-F238E27FC236}">
                <a16:creationId xmlns:a16="http://schemas.microsoft.com/office/drawing/2014/main" id="{234C086D-4D29-46CF-A032-AAAF815D9600}"/>
              </a:ext>
            </a:extLst>
          </p:cNvPr>
          <p:cNvSpPr txBox="1"/>
          <p:nvPr/>
        </p:nvSpPr>
        <p:spPr>
          <a:xfrm>
            <a:off x="8094482" y="2588306"/>
            <a:ext cx="1737976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/>
              <a:t>Financiering</a:t>
            </a:r>
          </a:p>
        </p:txBody>
      </p:sp>
      <p:sp>
        <p:nvSpPr>
          <p:cNvPr id="29" name="Circle: Hollow 88">
            <a:extLst>
              <a:ext uri="{FF2B5EF4-FFF2-40B4-BE49-F238E27FC236}">
                <a16:creationId xmlns:a16="http://schemas.microsoft.com/office/drawing/2014/main" id="{63B71C1A-B54C-4B27-87AC-9B897409F2DE}"/>
              </a:ext>
            </a:extLst>
          </p:cNvPr>
          <p:cNvSpPr/>
          <p:nvPr/>
        </p:nvSpPr>
        <p:spPr>
          <a:xfrm>
            <a:off x="10189106" y="3655672"/>
            <a:ext cx="516835" cy="540689"/>
          </a:xfrm>
          <a:prstGeom prst="don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solidFill>
                <a:schemeClr val="tx1"/>
              </a:solidFill>
            </a:endParaRPr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89D01323-930A-4FF1-B7B4-61761AED043D}"/>
              </a:ext>
            </a:extLst>
          </p:cNvPr>
          <p:cNvSpPr txBox="1"/>
          <p:nvPr/>
        </p:nvSpPr>
        <p:spPr>
          <a:xfrm>
            <a:off x="9657068" y="4866143"/>
            <a:ext cx="1597105" cy="46166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/>
              <a:t>Start bouw</a:t>
            </a:r>
          </a:p>
        </p:txBody>
      </p:sp>
      <p:cxnSp>
        <p:nvCxnSpPr>
          <p:cNvPr id="31" name="Straight Connector 97">
            <a:extLst>
              <a:ext uri="{FF2B5EF4-FFF2-40B4-BE49-F238E27FC236}">
                <a16:creationId xmlns:a16="http://schemas.microsoft.com/office/drawing/2014/main" id="{93E7BC7A-DAFF-40BC-B1D9-4520C734B387}"/>
              </a:ext>
            </a:extLst>
          </p:cNvPr>
          <p:cNvCxnSpPr>
            <a:cxnSpLocks/>
            <a:stCxn id="11" idx="4"/>
            <a:endCxn id="18" idx="0"/>
          </p:cNvCxnSpPr>
          <p:nvPr/>
        </p:nvCxnSpPr>
        <p:spPr>
          <a:xfrm>
            <a:off x="4227181" y="4182335"/>
            <a:ext cx="297248" cy="69971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peech Bubble: Rectangle 43" descr="sdfdfsd">
            <a:extLst>
              <a:ext uri="{FF2B5EF4-FFF2-40B4-BE49-F238E27FC236}">
                <a16:creationId xmlns:a16="http://schemas.microsoft.com/office/drawing/2014/main" id="{C23A0229-1864-46F7-9717-6B93EFC48D49}"/>
              </a:ext>
            </a:extLst>
          </p:cNvPr>
          <p:cNvSpPr/>
          <p:nvPr/>
        </p:nvSpPr>
        <p:spPr>
          <a:xfrm>
            <a:off x="9948099" y="1888896"/>
            <a:ext cx="2051511" cy="834918"/>
          </a:xfrm>
          <a:prstGeom prst="wedgeRectCallout">
            <a:avLst>
              <a:gd name="adj1" fmla="val -24782"/>
              <a:gd name="adj2" fmla="val 164203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>
                <a:solidFill>
                  <a:schemeClr val="tx1"/>
                </a:solidFill>
              </a:rPr>
              <a:t>Verwachting</a:t>
            </a:r>
            <a:r>
              <a:rPr lang="en-US" sz="2400" b="1" dirty="0">
                <a:solidFill>
                  <a:schemeClr val="tx1"/>
                </a:solidFill>
              </a:rPr>
              <a:t> is 2024 of later</a:t>
            </a:r>
            <a:endParaRPr lang="nl-NL" sz="2400" b="1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103">
            <a:extLst>
              <a:ext uri="{FF2B5EF4-FFF2-40B4-BE49-F238E27FC236}">
                <a16:creationId xmlns:a16="http://schemas.microsoft.com/office/drawing/2014/main" id="{E85E9875-F0A6-41A4-AC08-06964BA2A815}"/>
              </a:ext>
            </a:extLst>
          </p:cNvPr>
          <p:cNvCxnSpPr>
            <a:cxnSpLocks/>
            <a:stCxn id="13" idx="4"/>
            <a:endCxn id="14" idx="0"/>
          </p:cNvCxnSpPr>
          <p:nvPr/>
        </p:nvCxnSpPr>
        <p:spPr>
          <a:xfrm>
            <a:off x="7389556" y="4196361"/>
            <a:ext cx="8520" cy="66978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04">
            <a:extLst>
              <a:ext uri="{FF2B5EF4-FFF2-40B4-BE49-F238E27FC236}">
                <a16:creationId xmlns:a16="http://schemas.microsoft.com/office/drawing/2014/main" id="{FB82C113-0DEC-4A40-9FCF-CC5DD814D8B4}"/>
              </a:ext>
            </a:extLst>
          </p:cNvPr>
          <p:cNvCxnSpPr>
            <a:cxnSpLocks/>
            <a:stCxn id="29" idx="4"/>
            <a:endCxn id="30" idx="0"/>
          </p:cNvCxnSpPr>
          <p:nvPr/>
        </p:nvCxnSpPr>
        <p:spPr>
          <a:xfrm>
            <a:off x="10447524" y="4196361"/>
            <a:ext cx="8097" cy="66978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peech Bubble: Rectangle 107" descr="sdfdfsd">
            <a:extLst>
              <a:ext uri="{FF2B5EF4-FFF2-40B4-BE49-F238E27FC236}">
                <a16:creationId xmlns:a16="http://schemas.microsoft.com/office/drawing/2014/main" id="{9E870E20-FCA0-4F6E-AA7C-9FEEA45ED6B8}"/>
              </a:ext>
            </a:extLst>
          </p:cNvPr>
          <p:cNvSpPr/>
          <p:nvPr/>
        </p:nvSpPr>
        <p:spPr>
          <a:xfrm>
            <a:off x="3290881" y="805920"/>
            <a:ext cx="1489009" cy="649958"/>
          </a:xfrm>
          <a:prstGeom prst="wedgeRectCallout">
            <a:avLst>
              <a:gd name="adj1" fmla="val -67455"/>
              <a:gd name="adj2" fmla="val 15301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>
                <a:solidFill>
                  <a:schemeClr val="tx1"/>
                </a:solidFill>
              </a:rPr>
              <a:t>Huidige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stap</a:t>
            </a:r>
            <a:r>
              <a:rPr lang="en-US" sz="2400" b="1" dirty="0">
                <a:solidFill>
                  <a:schemeClr val="tx1"/>
                </a:solidFill>
              </a:rPr>
              <a:t> 7 </a:t>
            </a:r>
            <a:r>
              <a:rPr lang="en-US" sz="2400" b="1" dirty="0" err="1">
                <a:solidFill>
                  <a:schemeClr val="tx1"/>
                </a:solidFill>
              </a:rPr>
              <a:t>mrt</a:t>
            </a:r>
            <a:endParaRPr lang="nl-NL" sz="2400" b="1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117">
            <a:extLst>
              <a:ext uri="{FF2B5EF4-FFF2-40B4-BE49-F238E27FC236}">
                <a16:creationId xmlns:a16="http://schemas.microsoft.com/office/drawing/2014/main" id="{7EFC4290-3821-4742-9413-E14CFF2ECF4D}"/>
              </a:ext>
            </a:extLst>
          </p:cNvPr>
          <p:cNvCxnSpPr>
            <a:cxnSpLocks/>
            <a:stCxn id="26" idx="2"/>
            <a:endCxn id="25" idx="0"/>
          </p:cNvCxnSpPr>
          <p:nvPr/>
        </p:nvCxnSpPr>
        <p:spPr>
          <a:xfrm>
            <a:off x="5818114" y="3054940"/>
            <a:ext cx="11674" cy="58312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21">
            <a:extLst>
              <a:ext uri="{FF2B5EF4-FFF2-40B4-BE49-F238E27FC236}">
                <a16:creationId xmlns:a16="http://schemas.microsoft.com/office/drawing/2014/main" id="{58789DF0-EAFF-4218-8C5C-B15FCDD64DD5}"/>
              </a:ext>
            </a:extLst>
          </p:cNvPr>
          <p:cNvCxnSpPr>
            <a:cxnSpLocks/>
            <a:stCxn id="28" idx="2"/>
            <a:endCxn id="27" idx="0"/>
          </p:cNvCxnSpPr>
          <p:nvPr/>
        </p:nvCxnSpPr>
        <p:spPr>
          <a:xfrm>
            <a:off x="8963470" y="3049971"/>
            <a:ext cx="9086" cy="59565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3">
            <a:extLst>
              <a:ext uri="{FF2B5EF4-FFF2-40B4-BE49-F238E27FC236}">
                <a16:creationId xmlns:a16="http://schemas.microsoft.com/office/drawing/2014/main" id="{96D14996-2AE1-4772-AF63-D36F005BABB0}"/>
              </a:ext>
            </a:extLst>
          </p:cNvPr>
          <p:cNvSpPr txBox="1"/>
          <p:nvPr/>
        </p:nvSpPr>
        <p:spPr>
          <a:xfrm>
            <a:off x="2000565" y="2175604"/>
            <a:ext cx="1960601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/>
              <a:t>Inloopavond</a:t>
            </a:r>
          </a:p>
          <a:p>
            <a:pPr algn="ctr"/>
            <a:r>
              <a:rPr lang="nl-NL" sz="2400" b="1" dirty="0"/>
              <a:t>omwonenden</a:t>
            </a:r>
          </a:p>
        </p:txBody>
      </p:sp>
      <p:cxnSp>
        <p:nvCxnSpPr>
          <p:cNvPr id="45" name="Straight Connector 33">
            <a:extLst>
              <a:ext uri="{FF2B5EF4-FFF2-40B4-BE49-F238E27FC236}">
                <a16:creationId xmlns:a16="http://schemas.microsoft.com/office/drawing/2014/main" id="{B83697FD-6BCE-4D1F-BBB9-9C3B3919701A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2978490" y="3006601"/>
            <a:ext cx="2376" cy="6393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54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78" y="-2041863"/>
            <a:ext cx="12192000" cy="8705589"/>
          </a:xfrm>
          <a:prstGeom prst="rect">
            <a:avLst/>
          </a:prstGeom>
        </p:spPr>
      </p:pic>
      <p:sp>
        <p:nvSpPr>
          <p:cNvPr id="7" name="Titel 1"/>
          <p:cNvSpPr txBox="1">
            <a:spLocks/>
          </p:cNvSpPr>
          <p:nvPr/>
        </p:nvSpPr>
        <p:spPr>
          <a:xfrm>
            <a:off x="1043354" y="4407878"/>
            <a:ext cx="10468706" cy="797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589874" y="2120874"/>
            <a:ext cx="6725319" cy="602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460427" y="2649616"/>
            <a:ext cx="10230875" cy="1402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838200" y="2649617"/>
            <a:ext cx="10673860" cy="2168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7DEFBCB8-28F9-4223-9573-4049F9A15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141" y="851647"/>
            <a:ext cx="7837803" cy="477393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C7073E27-A12F-40B8-8F61-D5338B885AA7}"/>
              </a:ext>
            </a:extLst>
          </p:cNvPr>
          <p:cNvSpPr txBox="1"/>
          <p:nvPr/>
        </p:nvSpPr>
        <p:spPr>
          <a:xfrm>
            <a:off x="1732085" y="263769"/>
            <a:ext cx="582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Plangebied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12795B8-FAC5-4980-B57A-AE30CB3D6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900" y="86988"/>
            <a:ext cx="3080760" cy="140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4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/>
      <p:bldP spid="12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1373</TotalTime>
  <Words>155</Words>
  <Application>Microsoft Office PowerPoint</Application>
  <PresentationFormat>Breedbeeld</PresentationFormat>
  <Paragraphs>48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Kantoorthema</vt:lpstr>
      <vt:lpstr>PowerPoint-presentatie</vt:lpstr>
      <vt:lpstr>Plan is geselecteerd.</vt:lpstr>
      <vt:lpstr>Keukentafel gesprekken. </vt:lpstr>
      <vt:lpstr>Doel van de avond.</vt:lpstr>
      <vt:lpstr>Programma</vt:lpstr>
      <vt:lpstr>Tijdslijn omgevingsvergunningstraject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Peter Hermans</dc:creator>
  <cp:lastModifiedBy>Bert Smit</cp:lastModifiedBy>
  <cp:revision>120</cp:revision>
  <dcterms:created xsi:type="dcterms:W3CDTF">2021-05-31T07:39:25Z</dcterms:created>
  <dcterms:modified xsi:type="dcterms:W3CDTF">2022-03-09T10:45:12Z</dcterms:modified>
</cp:coreProperties>
</file>